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6" r:id="rId3"/>
    <p:sldId id="267" r:id="rId4"/>
    <p:sldId id="268" r:id="rId5"/>
    <p:sldId id="270" r:id="rId6"/>
    <p:sldId id="264" r:id="rId7"/>
    <p:sldId id="259" r:id="rId8"/>
    <p:sldId id="260" r:id="rId9"/>
    <p:sldId id="261" r:id="rId10"/>
    <p:sldId id="262" r:id="rId11"/>
    <p:sldId id="269" r:id="rId12"/>
    <p:sldId id="263" r:id="rId13"/>
    <p:sldId id="265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0033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586" autoAdjust="0"/>
  </p:normalViewPr>
  <p:slideViewPr>
    <p:cSldViewPr>
      <p:cViewPr varScale="1">
        <p:scale>
          <a:sx n="78" d="100"/>
          <a:sy n="78" d="100"/>
        </p:scale>
        <p:origin x="-92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938FD-0223-4CF4-BA6F-9F1A854ED9F9}" type="datetimeFigureOut">
              <a:rPr lang="it-IT" smtClean="0"/>
              <a:pPr/>
              <a:t>23/03/2013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428E6D-2D32-4EC7-8316-58D326EFDB4F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18AB9-31DC-4488-B977-D09D1B4EA8E8}" type="datetime1">
              <a:rPr lang="it-IT" smtClean="0"/>
              <a:pPr/>
              <a:t>23/03/2013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3779-E6A4-4B26-A035-957F289D34A9}" type="datetime1">
              <a:rPr lang="it-IT" smtClean="0"/>
              <a:pPr/>
              <a:t>23/03/2013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41B8F-C25D-4A75-B644-3A067034D1D7}" type="datetime1">
              <a:rPr lang="it-IT" smtClean="0"/>
              <a:pPr/>
              <a:t>23/03/2013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08D4-2FDC-4435-8001-7FAAE4896E8C}" type="datetime1">
              <a:rPr lang="it-IT" smtClean="0"/>
              <a:pPr/>
              <a:t>23/03/2013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2C9E-EE77-4E90-AC46-7693F0A5D3E3}" type="datetime1">
              <a:rPr lang="it-IT" smtClean="0"/>
              <a:pPr/>
              <a:t>23/03/2013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E418-EA4F-4AFE-B6D3-71768681F2F8}" type="datetime1">
              <a:rPr lang="it-IT" smtClean="0"/>
              <a:pPr/>
              <a:t>23/03/2013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5ED2-00D4-478E-86B6-79900C04BB69}" type="datetime1">
              <a:rPr lang="it-IT" smtClean="0"/>
              <a:pPr/>
              <a:t>23/03/2013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4F6CF-3F4C-4964-97A3-2A1E6B3BB551}" type="datetime1">
              <a:rPr lang="it-IT" smtClean="0"/>
              <a:pPr/>
              <a:t>23/03/2013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29509-7A0A-4F3E-BBDA-960AFCBF41CA}" type="datetime1">
              <a:rPr lang="it-IT" smtClean="0"/>
              <a:pPr/>
              <a:t>23/03/2013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64BC-CA7D-413C-8D0C-D774D34DD0E1}" type="datetime1">
              <a:rPr lang="it-IT" smtClean="0"/>
              <a:pPr/>
              <a:t>23/03/2013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4959-4E8A-46EF-AB67-68A85D34CC59}" type="datetime1">
              <a:rPr lang="it-IT" smtClean="0"/>
              <a:pPr/>
              <a:t>23/03/2013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0336A-062F-4D53-850C-6D0B28AEB80A}" type="datetime1">
              <a:rPr lang="it-IT" smtClean="0"/>
              <a:pPr/>
              <a:t>23/03/2013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650A3-8839-439E-9CA7-466047F3EC33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57158" y="1000109"/>
            <a:ext cx="8501122" cy="2071701"/>
          </a:xfrm>
        </p:spPr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CONSULTAZIONE NELLE ALLERGIE</a:t>
            </a:r>
            <a:endParaRPr lang="it-IT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42910" y="2928934"/>
            <a:ext cx="8072494" cy="3286148"/>
          </a:xfrm>
        </p:spPr>
        <p:txBody>
          <a:bodyPr>
            <a:normAutofit/>
          </a:bodyPr>
          <a:lstStyle/>
          <a:p>
            <a:r>
              <a:rPr lang="it-IT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Semiologia della crisi;</a:t>
            </a:r>
          </a:p>
          <a:p>
            <a:endParaRPr lang="it-IT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it-IT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Allergeni;</a:t>
            </a:r>
          </a:p>
          <a:p>
            <a:endParaRPr lang="it-IT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it-IT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Terreno</a:t>
            </a:r>
            <a:endParaRPr lang="it-IT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Segnaposto numero diapositiva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1</a:t>
            </a:fld>
            <a:endParaRPr lang="it-IT"/>
          </a:p>
        </p:txBody>
      </p:sp>
      <p:sp>
        <p:nvSpPr>
          <p:cNvPr id="13" name="Segnaposto piè di pagina 12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149203"/>
          </a:xfrm>
        </p:spPr>
        <p:txBody>
          <a:bodyPr/>
          <a:lstStyle/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CONSULTAZIONE NELLE ALLERGIE</a:t>
            </a:r>
            <a:endParaRPr lang="it-IT" sz="32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8641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sz="2800" b="1" dirty="0" smtClean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r>
              <a:rPr lang="it-IT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I° Semiologia della crisi</a:t>
            </a:r>
          </a:p>
          <a:p>
            <a:pPr algn="ctr">
              <a:buNone/>
            </a:pPr>
            <a:endParaRPr lang="it-IT" sz="2800" b="1" dirty="0" smtClean="0">
              <a:solidFill>
                <a:srgbClr val="7030A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endParaRPr lang="it-IT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r>
              <a:rPr lang="it-IT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C: </a:t>
            </a:r>
            <a:r>
              <a:rPr lang="it-IT" sz="2800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Sintomi concomitanti</a:t>
            </a:r>
            <a:r>
              <a:rPr lang="it-IT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ctr">
              <a:buNone/>
            </a:pPr>
            <a:endParaRPr lang="it-IT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r>
              <a:rPr lang="it-IT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:Generali;</a:t>
            </a:r>
          </a:p>
          <a:p>
            <a:pPr algn="ctr">
              <a:buNone/>
            </a:pPr>
            <a:endParaRPr lang="it-IT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r>
              <a:rPr lang="it-IT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it-IT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Particolari</a:t>
            </a:r>
            <a:r>
              <a:rPr lang="it-IT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cutanei, digestivi, endocrini</a:t>
            </a: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…</a:t>
            </a:r>
            <a:endParaRPr lang="it-IT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endParaRPr lang="it-IT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10</a:t>
            </a:fld>
            <a:endParaRPr lang="it-IT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CONSULTAZIONE NELLE ALLERGIE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1600200"/>
            <a:ext cx="8643998" cy="5114948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                     </a:t>
            </a:r>
            <a:r>
              <a:rPr lang="it-IT" sz="24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Sintomi funzionali : tosse</a:t>
            </a:r>
          </a:p>
          <a:p>
            <a:pPr algn="ctr">
              <a:buNone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Tosse secca, talora spasmodica, spesso notturna ….</a:t>
            </a:r>
          </a:p>
          <a:p>
            <a:pPr>
              <a:buNone/>
            </a:pPr>
            <a:endParaRPr lang="it-IT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it-IT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 </a:t>
            </a:r>
            <a:r>
              <a:rPr lang="it-IT" sz="2400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T. rinofaringea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Belladonna A.; Arum Tryph.; Corallium R; Kalium Bicr.</a:t>
            </a:r>
          </a:p>
          <a:p>
            <a:pPr>
              <a:buNone/>
            </a:pPr>
            <a:r>
              <a:rPr lang="it-IT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 </a:t>
            </a:r>
            <a:r>
              <a:rPr lang="it-IT" sz="2400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T. laringea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Aconitum Nap.; Sambucus N.;                Spongia  T.; Arum Tryph.</a:t>
            </a:r>
          </a:p>
          <a:p>
            <a:pPr>
              <a:buNone/>
            </a:pPr>
            <a:r>
              <a:rPr lang="it-IT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 </a:t>
            </a:r>
            <a:r>
              <a:rPr lang="it-IT" sz="2400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T. tracheale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Sticta P.; Rumex Crisp.</a:t>
            </a:r>
          </a:p>
          <a:p>
            <a:pPr>
              <a:buNone/>
            </a:pPr>
            <a:r>
              <a:rPr lang="it-IT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 </a:t>
            </a:r>
            <a:r>
              <a:rPr lang="it-IT" sz="2400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T. tracheo-bronchiale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Ipeca; Drosera L.;                 Coccus Cacti; Cuprum met.; Mephytis P.</a:t>
            </a:r>
            <a:endParaRPr lang="it-IT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11</a:t>
            </a:fld>
            <a:endParaRPr 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CONSULTAZIONE NELLE ALLERGIE</a:t>
            </a:r>
            <a:endParaRPr lang="it-IT" sz="32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/>
          <a:lstStyle/>
          <a:p>
            <a:pPr algn="ctr">
              <a:buNone/>
            </a:pPr>
            <a:r>
              <a:rPr lang="it-IT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II° /ALLERGENI</a:t>
            </a:r>
          </a:p>
          <a:p>
            <a:pPr algn="ctr">
              <a:buNone/>
            </a:pPr>
            <a:endParaRPr lang="it-IT" b="1" dirty="0">
              <a:solidFill>
                <a:srgbClr val="7030A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Vegetali;</a:t>
            </a:r>
          </a:p>
          <a:p>
            <a:pPr algn="ctr">
              <a:buNone/>
            </a:pP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Animali;</a:t>
            </a:r>
          </a:p>
          <a:p>
            <a:pPr algn="ctr">
              <a:buNone/>
            </a:pP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Polveri;</a:t>
            </a:r>
          </a:p>
          <a:p>
            <a:pPr algn="ctr">
              <a:buNone/>
            </a:pP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Saprofiti;</a:t>
            </a:r>
          </a:p>
          <a:p>
            <a:pPr algn="ctr">
              <a:buNone/>
            </a:pP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Alimentari - R. crociate.</a:t>
            </a:r>
            <a:endParaRPr lang="it-IT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12</a:t>
            </a:fld>
            <a:endParaRPr lang="it-IT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CONSULTAZIONE NELLE ALLERGIE</a:t>
            </a:r>
            <a:endParaRPr lang="it-IT" sz="32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 </a:t>
            </a:r>
            <a:r>
              <a:rPr lang="it-IT" sz="2800" b="1" dirty="0" smtClean="0">
                <a:solidFill>
                  <a:srgbClr val="66003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III°/Terreno</a:t>
            </a:r>
          </a:p>
          <a:p>
            <a:pPr>
              <a:buNone/>
            </a:pPr>
            <a:endParaRPr lang="it-IT" sz="2800" b="1" dirty="0" smtClean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it-IT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it-IT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  </a:t>
            </a: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Genoma-Biotipo sensibile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>
              <a:buNone/>
            </a:pPr>
            <a:endParaRPr lang="it-IT" sz="28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it-IT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    </a:t>
            </a: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Antecedenti personali.</a:t>
            </a:r>
            <a:endParaRPr lang="it-IT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it-IT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149203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13</a:t>
            </a:fld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CONSULTAZIONE NELLE ALLERGIE</a:t>
            </a:r>
            <a:endParaRPr lang="it-IT" sz="32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1357298"/>
            <a:ext cx="8786874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sym typeface="Wingdings 3"/>
              </a:rPr>
              <a:t>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semiologia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, dal termine francese </a:t>
            </a:r>
            <a:r>
              <a:rPr lang="it-IT" sz="24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sémiologie, </a:t>
            </a:r>
            <a:endParaRPr lang="it-IT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ovvero lo studio del segno, si occupa del </a:t>
            </a:r>
            <a:r>
              <a:rPr lang="it-IT" sz="24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linguaggio</a:t>
            </a:r>
          </a:p>
          <a:p>
            <a:pPr>
              <a:buNone/>
            </a:pPr>
            <a:r>
              <a:rPr lang="it-IT" sz="24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verbale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al quale attribuisce un’importanza centrale.        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 importanza per l’Omeopata del racconto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anamnestico spontaneo). </a:t>
            </a:r>
          </a:p>
          <a:p>
            <a:pPr>
              <a:buNone/>
            </a:pPr>
            <a:r>
              <a:rPr lang="it-IT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sym typeface="Wingdings 3"/>
              </a:rPr>
              <a:t>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 differenzia quindi dalla 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semiotica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ovvero quella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disciplina che studia i </a:t>
            </a:r>
            <a:r>
              <a:rPr lang="it-IT" sz="24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fenomeni di significazione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termine che intende ogni relazione che lega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qualcosa di materialmente presente, a qualcosa di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assente. (rapporto tra segni patologici oggettivi e sintomi clinici soggettivi).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CONSULTAZIONE NELLE ALLERGIE</a:t>
            </a:r>
            <a:endParaRPr lang="it-IT" sz="32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sym typeface="Wingdings 3"/>
              </a:rPr>
              <a:t>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L’etimologia del termine 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semeiotica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è identica a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quella di semiotica. (dal greco </a:t>
            </a:r>
            <a:r>
              <a:rPr lang="it-IT" sz="24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semeion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segno e </a:t>
            </a:r>
          </a:p>
          <a:p>
            <a:pPr>
              <a:buNone/>
            </a:pPr>
            <a:r>
              <a:rPr lang="it-IT" sz="24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technè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arte ). </a:t>
            </a:r>
            <a:endParaRPr lang="it-IT" sz="2400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semeiotica è la disciplina medica che studia i </a:t>
            </a:r>
          </a:p>
          <a:p>
            <a:pPr>
              <a:buNone/>
            </a:pPr>
            <a:r>
              <a:rPr lang="it-IT" sz="24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sintomi soggettivi ed i vari segni di malattia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 senso lato è l’insieme dello studio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anamnestico, dell’esame obiettivo, nonché dei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reperti  oggettivi di quanto ricercato in esami di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laboratorio e/o con tecniche diagnostiche varie e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specialistiche.          (</a:t>
            </a:r>
            <a:r>
              <a:rPr lang="it-IT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Wikipedia, mod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.).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858312" cy="1143000"/>
          </a:xfrm>
        </p:spPr>
        <p:txBody>
          <a:bodyPr>
            <a:noAutofit/>
          </a:bodyPr>
          <a:lstStyle/>
          <a:p>
            <a:r>
              <a:rPr lang="it-IT" sz="32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CONSULTAZIONE NELLE ALLERGIE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158" y="1600200"/>
            <a:ext cx="8501122" cy="51149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semeiologia della crisi ci permette di stabilire 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qual è il nucleo sintomatico soggettivo corrispondente 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alla crisi/malattia in atto. 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Nello studio della reazione acuta, nel cercare il 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Rimedio sintomatico di similitudine, possiamo spesso 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avere la sorpresa di trovare un Rimedio che supera la 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similitudine e corrisponde anche al “Rimedio 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individuale di fondo” perché li paziente, trattato in 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maniera sintomatica trova un capovolgimento 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significativo della sua situazione locale ma 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anche generale e mentale.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CONSULTAZIONE NELLE ALLERGIE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1428736"/>
            <a:ext cx="8401080" cy="52864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“dal momento che nella stessa persona allergia o 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(comunque malata), la crisi allergica (o comunque 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acuta) si esprime sempre, o quasi sempre nello 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stesso modo”, affermava il Dott. Ruben Eliezer</a:t>
            </a:r>
            <a:endParaRPr lang="it-IT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Techiouba aggiungendo  “ questo ci spiega il motivo 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 cui il Rimedio sintomatico, periferico, in una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persona è quasi sempre lo stesso nella crisi acuta”.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Detto questo appare quindi molto importante 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studiare a fondo la reattività individuale in fase 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acuta perché potrebbe farci scoprire l’Eldorado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individuale.  </a:t>
            </a:r>
            <a:endParaRPr lang="it-IT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CONSULTAZIONE NELLE ALLERGIE</a:t>
            </a:r>
            <a:endParaRPr lang="it-IT" sz="32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1571612"/>
            <a:ext cx="8715436" cy="51149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1° Semiologia della crisi:</a:t>
            </a:r>
          </a:p>
          <a:p>
            <a:pPr algn="ctr">
              <a:buNone/>
            </a:pPr>
            <a:r>
              <a:rPr lang="it-IT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sym typeface="Wingdings 3"/>
              </a:rPr>
              <a:t> </a:t>
            </a:r>
            <a:r>
              <a:rPr lang="it-IT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sym typeface="Wingdings 3"/>
              </a:rPr>
              <a:t></a:t>
            </a:r>
            <a:r>
              <a:rPr lang="it-IT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localizzazione bersaglio</a:t>
            </a:r>
            <a:r>
              <a:rPr lang="it-IT" sz="24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sede/ aspetto obiettivo/ sintomi funzionali.</a:t>
            </a:r>
          </a:p>
          <a:p>
            <a:pPr>
              <a:buNone/>
            </a:pPr>
            <a:r>
              <a:rPr lang="it-IT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sym typeface="Wingdings 3"/>
              </a:rPr>
              <a:t>   </a:t>
            </a:r>
            <a:r>
              <a:rPr lang="it-IT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sym typeface="Wingdings 3"/>
              </a:rPr>
              <a:t> </a:t>
            </a:r>
            <a:r>
              <a:rPr lang="it-IT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modalità della crisi</a:t>
            </a:r>
            <a:r>
              <a:rPr lang="it-IT" sz="24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ritmo/ambiente.</a:t>
            </a:r>
          </a:p>
          <a:p>
            <a:pPr>
              <a:buNone/>
            </a:pPr>
            <a:r>
              <a:rPr lang="it-IT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sym typeface="Wingdings 3"/>
              </a:rPr>
              <a:t>    </a:t>
            </a:r>
            <a:r>
              <a:rPr lang="it-IT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sym typeface="Wingdings 3"/>
              </a:rPr>
              <a:t></a:t>
            </a:r>
            <a:r>
              <a:rPr lang="it-IT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sintomi concomitanti</a:t>
            </a:r>
            <a:r>
              <a:rPr lang="it-IT" sz="24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generali/particolari.</a:t>
            </a:r>
          </a:p>
          <a:p>
            <a:pPr>
              <a:buNone/>
            </a:pPr>
            <a:endParaRPr lang="it-IT" sz="2400" dirty="0" smtClean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it-IT" dirty="0">
                <a:solidFill>
                  <a:srgbClr val="7030A0"/>
                </a:solidFill>
              </a:rPr>
              <a:t> </a:t>
            </a:r>
            <a:r>
              <a:rPr lang="it-IT" dirty="0" smtClean="0">
                <a:solidFill>
                  <a:srgbClr val="7030A0"/>
                </a:solidFill>
              </a:rPr>
              <a:t>                             </a:t>
            </a:r>
            <a:r>
              <a:rPr lang="it-IT" sz="28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2°Allergeni</a:t>
            </a:r>
          </a:p>
          <a:p>
            <a:pPr>
              <a:buNone/>
            </a:pPr>
            <a:r>
              <a:rPr lang="it-IT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sym typeface="Wingdings 3"/>
              </a:rPr>
              <a:t>     </a:t>
            </a:r>
            <a:r>
              <a:rPr lang="it-IT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sym typeface="Wingdings 3"/>
              </a:rPr>
              <a:t> </a:t>
            </a:r>
            <a:r>
              <a:rPr lang="it-IT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sym typeface="Wingdings"/>
              </a:rPr>
              <a:t>vegetali, animali, polveri, saprofiti, alimentari</a:t>
            </a:r>
            <a:r>
              <a:rPr lang="it-IT" sz="24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</a:p>
          <a:p>
            <a:pPr>
              <a:buNone/>
            </a:pP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 </a:t>
            </a:r>
            <a:r>
              <a:rPr lang="it-IT" sz="2800" b="1" dirty="0" smtClean="0">
                <a:solidFill>
                  <a:srgbClr val="66003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3° Terreno</a:t>
            </a:r>
          </a:p>
          <a:p>
            <a:pPr>
              <a:buNone/>
            </a:pPr>
            <a:r>
              <a:rPr lang="it-IT" sz="2800" b="1" dirty="0" smtClean="0">
                <a:solidFill>
                  <a:srgbClr val="660033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Wingdings 3"/>
              </a:rPr>
              <a:t>    </a:t>
            </a:r>
            <a:r>
              <a:rPr lang="it-IT" sz="2400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sym typeface="Wingdings 3"/>
              </a:rPr>
              <a:t>Genoma, biotipo, antecedenti personali</a:t>
            </a:r>
            <a:r>
              <a:rPr lang="it-IT" sz="2800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sym typeface="Wingdings 3"/>
              </a:rPr>
              <a:t>.</a:t>
            </a:r>
            <a:r>
              <a:rPr lang="it-IT" sz="2800" b="1" dirty="0" smtClean="0">
                <a:solidFill>
                  <a:srgbClr val="660033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Wingdings 3"/>
              </a:rPr>
              <a:t> </a:t>
            </a:r>
            <a:endParaRPr lang="it-IT" sz="2800" b="1" dirty="0" smtClean="0">
              <a:solidFill>
                <a:srgbClr val="66003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643710"/>
            <a:ext cx="2895600" cy="7776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CONSULTAZIONE NELLE ALLERGIE</a:t>
            </a:r>
            <a:endParaRPr lang="it-IT" sz="32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1600200"/>
            <a:ext cx="8572560" cy="4900634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algn="ctr">
              <a:buNone/>
            </a:pPr>
            <a:r>
              <a:rPr lang="it-IT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Wingdings"/>
              </a:rPr>
              <a:t> </a:t>
            </a:r>
            <a:r>
              <a:rPr lang="it-IT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Semiologia della crisi</a:t>
            </a:r>
            <a:r>
              <a:rPr lang="it-IT" sz="28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ctr">
              <a:buNone/>
            </a:pPr>
            <a:endParaRPr lang="it-IT" dirty="0"/>
          </a:p>
          <a:p>
            <a:pPr algn="ctr">
              <a:buNone/>
            </a:pPr>
            <a:r>
              <a:rPr lang="it-IT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it-IT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Localizzazione degli organi/tessuti bersaglio;</a:t>
            </a:r>
          </a:p>
          <a:p>
            <a:pPr algn="ctr">
              <a:buNone/>
            </a:pPr>
            <a:endParaRPr lang="it-IT" dirty="0" smtClean="0"/>
          </a:p>
          <a:p>
            <a:pPr algn="ctr">
              <a:buNone/>
            </a:pPr>
            <a:r>
              <a:rPr lang="it-IT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it-IT" dirty="0" smtClean="0"/>
              <a:t>: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Modalità delle crisi;</a:t>
            </a:r>
          </a:p>
          <a:p>
            <a:pPr algn="ctr">
              <a:buNone/>
            </a:pPr>
            <a:endParaRPr lang="it-IT" dirty="0" smtClean="0"/>
          </a:p>
          <a:p>
            <a:pPr algn="ctr">
              <a:buNone/>
            </a:pPr>
            <a:r>
              <a:rPr lang="it-IT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it-IT" dirty="0" smtClean="0"/>
              <a:t>: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Sintomi concomitanti.</a:t>
            </a:r>
          </a:p>
          <a:p>
            <a:pPr algn="ctr"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149203"/>
          </a:xfrm>
        </p:spPr>
        <p:txBody>
          <a:bodyPr/>
          <a:lstStyle/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CONSULTAZIONE NELLE ALLERGIE</a:t>
            </a:r>
            <a:endParaRPr lang="it-IT" sz="32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</a:t>
            </a:r>
            <a:r>
              <a:rPr lang="it-IT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Wingdings"/>
              </a:rPr>
              <a:t>I °/ </a:t>
            </a:r>
            <a:r>
              <a:rPr lang="it-IT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Semiologia delle crisi</a:t>
            </a:r>
          </a:p>
          <a:p>
            <a:pPr>
              <a:buNone/>
            </a:pPr>
            <a:endParaRPr lang="it-IT" sz="28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r>
              <a:rPr lang="it-IT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A: </a:t>
            </a:r>
            <a:r>
              <a:rPr lang="it-IT" sz="2800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Localizzazione organi/tessuti bersaglio</a:t>
            </a:r>
            <a:r>
              <a:rPr lang="it-IT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>
              <a:buNone/>
            </a:pPr>
            <a:endParaRPr lang="it-IT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r>
              <a:rPr lang="it-IT" sz="24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it-IT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Sede</a:t>
            </a:r>
            <a:r>
              <a:rPr lang="it-IT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ctr">
              <a:buNone/>
            </a:pPr>
            <a:endParaRPr lang="it-IT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r>
              <a:rPr lang="it-IT" sz="24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: Aspetto obbiettivo</a:t>
            </a:r>
            <a:r>
              <a:rPr lang="it-IT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ctr">
              <a:buNone/>
            </a:pPr>
            <a:endParaRPr lang="it-IT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r>
              <a:rPr lang="it-IT" sz="24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: Sintomi funzionali</a:t>
            </a:r>
            <a:r>
              <a:rPr lang="it-IT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it-IT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643710"/>
            <a:ext cx="2895600" cy="77765"/>
          </a:xfrm>
        </p:spPr>
        <p:txBody>
          <a:bodyPr/>
          <a:lstStyle/>
          <a:p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CONSULTAZIONE NELLE ALLERGIE</a:t>
            </a:r>
            <a:endParaRPr lang="it-IT" sz="32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/>
          <a:lstStyle/>
          <a:p>
            <a:pPr algn="ctr">
              <a:buNone/>
            </a:pPr>
            <a:r>
              <a:rPr lang="it-IT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I° Semiologia della crisi</a:t>
            </a:r>
            <a:endParaRPr lang="it-IT" sz="2800" dirty="0" smtClean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endParaRPr lang="it-IT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r>
              <a:rPr lang="it-IT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B: </a:t>
            </a:r>
            <a:r>
              <a:rPr lang="it-IT" sz="2800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Modalità della crisi</a:t>
            </a:r>
            <a:r>
              <a:rPr lang="it-IT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ctr">
              <a:buNone/>
            </a:pPr>
            <a:endParaRPr lang="it-IT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r>
              <a:rPr lang="it-IT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it-IT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ritmo</a:t>
            </a:r>
          </a:p>
          <a:p>
            <a:pPr algn="ctr">
              <a:buNone/>
            </a:pPr>
            <a:endParaRPr lang="it-IT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r>
              <a:rPr lang="it-IT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it-IT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ambiente</a:t>
            </a:r>
            <a:endParaRPr lang="it-IT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149203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50A3-8839-439E-9CA7-466047F3EC33}" type="slidenum">
              <a:rPr lang="it-IT" smtClean="0"/>
              <a:pPr/>
              <a:t>9</a:t>
            </a:fld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C0C0C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C0C0C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1409</TotalTime>
  <Words>641</Words>
  <Application>Microsoft Office PowerPoint</Application>
  <PresentationFormat>Presentazione su schermo (4:3)</PresentationFormat>
  <Paragraphs>134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Tema di Office</vt:lpstr>
      <vt:lpstr>CONSULTAZIONE NELLE ALLERGIE</vt:lpstr>
      <vt:lpstr>CONSULTAZIONE NELLE ALLERGIE</vt:lpstr>
      <vt:lpstr>CONSULTAZIONE NELLE ALLERGIE</vt:lpstr>
      <vt:lpstr>CONSULTAZIONE NELLE ALLERGIE</vt:lpstr>
      <vt:lpstr>CONSULTAZIONE NELLE ALLERGIE</vt:lpstr>
      <vt:lpstr>CONSULTAZIONE NELLE ALLERGIE</vt:lpstr>
      <vt:lpstr>CONSULTAZIONE NELLE ALLERGIE</vt:lpstr>
      <vt:lpstr>CONSULTAZIONE NELLE ALLERGIE</vt:lpstr>
      <vt:lpstr>CONSULTAZIONE NELLE ALLERGIE</vt:lpstr>
      <vt:lpstr>CONSULTAZIONE NELLE ALLERGIE</vt:lpstr>
      <vt:lpstr>CONSULTAZIONE NELLE ALLERGIE</vt:lpstr>
      <vt:lpstr>CONSULTAZIONE NELLE ALLERGIE</vt:lpstr>
      <vt:lpstr>CONSULTAZIONE NELLE ALLERGIE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CONSULTAZIONE NELLE ALLERGIE</dc:title>
  <dc:creator>Nome utente</dc:creator>
  <cp:lastModifiedBy>Nome utente</cp:lastModifiedBy>
  <cp:revision>62</cp:revision>
  <dcterms:created xsi:type="dcterms:W3CDTF">2013-03-11T13:35:43Z</dcterms:created>
  <dcterms:modified xsi:type="dcterms:W3CDTF">2013-03-23T19:46:19Z</dcterms:modified>
</cp:coreProperties>
</file>